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8" r:id="rId9"/>
    <p:sldId id="271" r:id="rId10"/>
    <p:sldId id="263" r:id="rId11"/>
    <p:sldId id="264" r:id="rId12"/>
    <p:sldId id="267" r:id="rId13"/>
    <p:sldId id="278" r:id="rId14"/>
    <p:sldId id="270" r:id="rId15"/>
    <p:sldId id="277" r:id="rId16"/>
    <p:sldId id="272" r:id="rId17"/>
    <p:sldId id="273" r:id="rId18"/>
    <p:sldId id="274" r:id="rId19"/>
    <p:sldId id="275" r:id="rId20"/>
    <p:sldId id="276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5">
          <p15:clr>
            <a:srgbClr val="A4A3A4"/>
          </p15:clr>
        </p15:guide>
        <p15:guide id="2" pos="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92" autoAdjust="0"/>
    <p:restoredTop sz="71001" autoAdjust="0"/>
  </p:normalViewPr>
  <p:slideViewPr>
    <p:cSldViewPr snapToGrid="0" snapToObjects="1">
      <p:cViewPr varScale="1">
        <p:scale>
          <a:sx n="76" d="100"/>
          <a:sy n="76" d="100"/>
        </p:scale>
        <p:origin x="1482" y="90"/>
      </p:cViewPr>
      <p:guideLst>
        <p:guide orient="horz" pos="114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757F7-50DB-8E41-A1B4-5930D7F6BD5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4ECDC-069A-3E4F-9BA6-D870B62E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6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30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budget: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18 activity groups, 1,440 min/day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Example activities: paid work, education, light</a:t>
            </a:r>
            <a:r>
              <a:rPr lang="en-US" baseline="0" dirty="0" smtClean="0"/>
              <a:t> &amp; heavy housework, childcare, sleep, eating, etc.</a:t>
            </a:r>
            <a:endParaRPr lang="en-US" dirty="0" smtClean="0"/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Limitation: data lost (activity sequencing, transitions, duration, involvement of others)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Major areas of activity: sleep, education, social leisure,</a:t>
            </a:r>
            <a:r>
              <a:rPr lang="en-US" baseline="0" dirty="0" smtClean="0"/>
              <a:t> travel &amp; screen time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No difference of more than 10 minutes for any activity over the period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Show very little change in time allocation (1.8%) for </a:t>
            </a:r>
            <a:r>
              <a:rPr lang="en-US" i="1" baseline="0" dirty="0" smtClean="0"/>
              <a:t>all</a:t>
            </a:r>
            <a:r>
              <a:rPr lang="en-US" i="0" baseline="0" dirty="0" smtClean="0"/>
              <a:t> students; 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Weak results;</a:t>
            </a:r>
            <a:r>
              <a:rPr lang="en-US" baseline="0" dirty="0" smtClean="0"/>
              <a:t> data probably contains serious outliers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1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budget: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18 activity groups, 1440 min/day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Example activities: paid work, education, light</a:t>
            </a:r>
            <a:r>
              <a:rPr lang="en-US" baseline="0" dirty="0" smtClean="0"/>
              <a:t> &amp; heavy housework, childcare, sleep, eating, etc.</a:t>
            </a:r>
            <a:endParaRPr lang="en-US" dirty="0" smtClean="0"/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Limitation: data lost (activity sequencing, transitions, duration, involvement of others)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Major areas of activity: sleep, education, social leisure,</a:t>
            </a:r>
            <a:r>
              <a:rPr lang="en-US" baseline="0" dirty="0" smtClean="0"/>
              <a:t> travel &amp; screen time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No difference of more than 10 minutes for any activity over the period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Show very little change in time allocation (1.8%) for </a:t>
            </a:r>
            <a:r>
              <a:rPr lang="en-US" i="1" baseline="0" dirty="0" smtClean="0"/>
              <a:t>all</a:t>
            </a:r>
            <a:r>
              <a:rPr lang="en-US" i="0" baseline="0" dirty="0" smtClean="0"/>
              <a:t> students; 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Weak results;</a:t>
            </a:r>
            <a:r>
              <a:rPr lang="en-US" baseline="0" dirty="0" smtClean="0"/>
              <a:t> data probably contains serious outliers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baseline="0" dirty="0" smtClean="0"/>
              <a:t>Activity Sequence Analysis: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Considers activity timing during the day, transition from 1 activity to another, location and episode duration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More comprehensive measure of social change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Postsecondary students’ daily routines have become more diverse; students have found more things to do as part of their daily routines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disabled/non-disabled similarities declined by 1.4% from 1992 to 2010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This is less than the 1.8% decline in similarity for the general student population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Interpretation: points to a mild relative convergence in patterns of activity, location, and accompaniment of disabled and non-disabled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1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Dissimilarity</a:t>
            </a:r>
            <a:r>
              <a:rPr lang="en-US" baseline="0" dirty="0" smtClean="0"/>
              <a:t> between disabled/non-disabled: 1992 = 10.2%	2010 = 8.3%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Less well</a:t>
            </a:r>
            <a:r>
              <a:rPr lang="en-US" baseline="0" dirty="0" smtClean="0"/>
              <a:t> educated disabled persons progressing toward activity similarity with general population </a:t>
            </a:r>
            <a:endParaRPr lang="en-US" dirty="0" smtClean="0"/>
          </a:p>
          <a:p>
            <a:r>
              <a:rPr lang="en-US" u="sng" dirty="0" smtClean="0"/>
              <a:t>Possible explanations: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Education accommodation policies supporting admittance of students</a:t>
            </a:r>
            <a:r>
              <a:rPr lang="en-US" baseline="0" dirty="0" smtClean="0"/>
              <a:t> with </a:t>
            </a:r>
            <a:r>
              <a:rPr lang="en-US" b="1" baseline="0" dirty="0" smtClean="0"/>
              <a:t>greater degrees of disability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Disability, non-educational programming helping less educated persons do same activities as non-disabled persons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New Data on disability type and severity introduced in 2010</a:t>
            </a:r>
          </a:p>
          <a:p>
            <a:pPr marL="0" indent="0">
              <a:buFont typeface="Arial"/>
              <a:buNone/>
            </a:pPr>
            <a:r>
              <a:rPr lang="en-US" baseline="0" dirty="0" smtClean="0"/>
              <a:t>2015 GSS will allow for better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44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Context: 337.8B = wage portion</a:t>
            </a:r>
            <a:r>
              <a:rPr lang="en-US" baseline="0" dirty="0" smtClean="0"/>
              <a:t> of Ontario’s </a:t>
            </a:r>
            <a:r>
              <a:rPr lang="en-US" dirty="0" smtClean="0"/>
              <a:t>2010 GDP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Average hourly wage</a:t>
            </a:r>
            <a:r>
              <a:rPr lang="en-US" baseline="0" dirty="0" smtClean="0"/>
              <a:t> – 2010: </a:t>
            </a:r>
            <a:r>
              <a:rPr lang="en-US" b="1" baseline="0" dirty="0" smtClean="0"/>
              <a:t>$23.12</a:t>
            </a:r>
            <a:endParaRPr lang="en-US" b="1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Annual</a:t>
            </a:r>
            <a:r>
              <a:rPr lang="en-US" baseline="0" dirty="0" smtClean="0"/>
              <a:t> marginal earnings = 42 minutes additional minutes per day x 365 days/year divided by 60 x $23.10 = $5,865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Marginal minutes of paid work/day</a:t>
            </a:r>
            <a:r>
              <a:rPr lang="en-US" baseline="0" dirty="0" smtClean="0"/>
              <a:t> derived from regression coefficients for education/disability states in work equation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Impact of PSE on nondisabled people is ND_PS coefficient =  29.7 minutes/person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Impact of PSE on disabled persons is the difference between D_PS and D_NPS coefficients = 41.7 minutes/person</a:t>
            </a:r>
          </a:p>
          <a:p>
            <a:pPr marL="457200" lvl="1" indent="0"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23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PSE</a:t>
            </a:r>
            <a:r>
              <a:rPr lang="en-US" baseline="0" dirty="0" smtClean="0"/>
              <a:t> exposes potential parents to information on child development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Peer group norms evaluate such activities positively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Economic impact calculated by multiplying 14 minutes using average paid work wage x 365 days/year x 71% of Ontario households with children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53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 evaluation</a:t>
            </a:r>
            <a:r>
              <a:rPr lang="en-US" baseline="0" dirty="0" smtClean="0"/>
              <a:t> of disability accommodation policy = estimate income benefits disabled people derive from accommodation policies</a:t>
            </a:r>
          </a:p>
          <a:p>
            <a:r>
              <a:rPr lang="en-US" baseline="0" dirty="0" smtClean="0"/>
              <a:t>Requires estimate of # of disabled students who would </a:t>
            </a:r>
            <a:r>
              <a:rPr lang="en-US" b="1" baseline="0" dirty="0" smtClean="0"/>
              <a:t>NOT</a:t>
            </a:r>
            <a:r>
              <a:rPr lang="en-US" baseline="0" dirty="0" smtClean="0"/>
              <a:t> have attended PSE without program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0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Impact of accommodation polices on student experiences</a:t>
            </a:r>
          </a:p>
          <a:p>
            <a:pPr marL="228600" indent="-228600">
              <a:buAutoNum type="arabicPeriod"/>
            </a:pPr>
            <a:r>
              <a:rPr lang="en-US" dirty="0" smtClean="0"/>
              <a:t>Assess integrative capacity of PSE</a:t>
            </a:r>
          </a:p>
          <a:p>
            <a:pPr marL="228600" indent="-228600">
              <a:buAutoNum type="arabicPeriod"/>
            </a:pPr>
            <a:r>
              <a:rPr lang="en-US" dirty="0" smtClean="0"/>
              <a:t>Assess value of PSE</a:t>
            </a:r>
            <a:r>
              <a:rPr lang="en-US" baseline="0" dirty="0" smtClean="0"/>
              <a:t> investment, particularly government programming for accommodation of disabled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03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err="1" smtClean="0"/>
              <a:t>Welsey</a:t>
            </a:r>
            <a:r>
              <a:rPr lang="en-US" u="sng" dirty="0" smtClean="0"/>
              <a:t> Report</a:t>
            </a:r>
          </a:p>
          <a:p>
            <a:pPr marL="171450" indent="-171450">
              <a:buFont typeface="Arial"/>
              <a:buChar char="•"/>
            </a:pPr>
            <a:r>
              <a:rPr lang="en-US" u="none" dirty="0" smtClean="0"/>
              <a:t>Recommended gov’t funding to create DSO at</a:t>
            </a:r>
            <a:r>
              <a:rPr lang="en-US" u="none" baseline="0" dirty="0" smtClean="0"/>
              <a:t> Ontario universities</a:t>
            </a:r>
          </a:p>
          <a:p>
            <a:pPr marL="0" indent="0">
              <a:buFont typeface="Arial"/>
              <a:buNone/>
            </a:pPr>
            <a:r>
              <a:rPr lang="en-US" u="sng" baseline="0" dirty="0" smtClean="0"/>
              <a:t>AFSD</a:t>
            </a:r>
            <a:endParaRPr lang="en-US" u="none" baseline="0" dirty="0" smtClean="0"/>
          </a:p>
          <a:p>
            <a:pPr marL="171450" indent="-171450">
              <a:buFont typeface="Arial"/>
              <a:buChar char="•"/>
            </a:pPr>
            <a:r>
              <a:rPr lang="en-US" u="none" dirty="0" smtClean="0"/>
              <a:t>Coincided with establishment of IDIA</a:t>
            </a:r>
          </a:p>
          <a:p>
            <a:pPr marL="171450" indent="-171450">
              <a:buFont typeface="Arial"/>
              <a:buChar char="•"/>
            </a:pPr>
            <a:r>
              <a:rPr lang="en-US" u="none" dirty="0" smtClean="0"/>
              <a:t>Funding</a:t>
            </a:r>
            <a:r>
              <a:rPr lang="en-US" u="none" baseline="0" dirty="0" smtClean="0"/>
              <a:t> for 2015-2016 Ontario universities ~ 15.2 M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Federal/Ontario </a:t>
            </a:r>
            <a:r>
              <a:rPr lang="en-US" u="none" baseline="0" dirty="0" err="1" smtClean="0"/>
              <a:t>Labour</a:t>
            </a:r>
            <a:r>
              <a:rPr lang="en-US" u="none" baseline="0" dirty="0" smtClean="0"/>
              <a:t> Market Agreement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Focuses on academic accommodations, current not transition to </a:t>
            </a:r>
            <a:r>
              <a:rPr lang="en-US" u="none" baseline="0" dirty="0" err="1" smtClean="0"/>
              <a:t>labour</a:t>
            </a:r>
            <a:r>
              <a:rPr lang="en-US" u="none" baseline="0" dirty="0" smtClean="0"/>
              <a:t> market</a:t>
            </a:r>
          </a:p>
          <a:p>
            <a:pPr marL="0" indent="0">
              <a:buFont typeface="Arial"/>
              <a:buNone/>
            </a:pPr>
            <a:r>
              <a:rPr lang="en-US" u="sng" baseline="0" dirty="0" smtClean="0"/>
              <a:t>Human Rights Case Law</a:t>
            </a:r>
            <a:endParaRPr lang="en-US" u="none" baseline="0" dirty="0" smtClean="0"/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Enshrines rights to receive appropriate accommodation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Mitigate against exclusionary practices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Clarified certain principles: bona fide requirements, undue hardship, individualized accommodation</a:t>
            </a:r>
          </a:p>
          <a:p>
            <a:pPr marL="628650" lvl="1" indent="-171450">
              <a:buFont typeface="Arial"/>
              <a:buChar char="•"/>
            </a:pPr>
            <a:r>
              <a:rPr lang="en-US" u="none" baseline="0" dirty="0" smtClean="0"/>
              <a:t>Eldridge, </a:t>
            </a:r>
            <a:r>
              <a:rPr lang="en-US" u="none" baseline="0" dirty="0" err="1" smtClean="0"/>
              <a:t>Meorin</a:t>
            </a:r>
            <a:r>
              <a:rPr lang="en-US" u="none" baseline="0" dirty="0" smtClean="0"/>
              <a:t>, </a:t>
            </a:r>
            <a:r>
              <a:rPr lang="en-US" u="none" baseline="0" dirty="0" err="1" smtClean="0"/>
              <a:t>Grismer</a:t>
            </a:r>
            <a:endParaRPr lang="en-US" u="none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u="none" baseline="0" dirty="0" smtClean="0"/>
              <a:t>Eaton – 2000 – no presumption re: integration, focused on best educational interests of child</a:t>
            </a:r>
          </a:p>
          <a:p>
            <a:pPr marL="0" lvl="0" indent="0">
              <a:buFont typeface="Arial"/>
              <a:buNone/>
            </a:pPr>
            <a:r>
              <a:rPr lang="en-US" u="sng" baseline="0" dirty="0" smtClean="0"/>
              <a:t>Opportunity to Succeed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Research/consultation re: human rights in all levels of education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Inadequate funding, physical inaccessibility, attitudinal barriers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Distinguished accommodation process elementary/secondary from postsecondary</a:t>
            </a:r>
          </a:p>
          <a:p>
            <a:pPr marL="171450" indent="-171450">
              <a:buFont typeface="Arial"/>
              <a:buChar char="•"/>
            </a:pPr>
            <a:r>
              <a:rPr lang="en-US" u="none" baseline="0" dirty="0" smtClean="0"/>
              <a:t>Distinguished </a:t>
            </a:r>
          </a:p>
          <a:p>
            <a:pPr marL="628650" lvl="1" indent="-171450">
              <a:buFont typeface="Arial"/>
              <a:buChar char="•"/>
            </a:pPr>
            <a:r>
              <a:rPr lang="en-US" u="none" baseline="0" dirty="0" smtClean="0"/>
              <a:t>academic freedom: freedom of research &amp; expression (can’t be used to deny accommodations)</a:t>
            </a:r>
          </a:p>
          <a:p>
            <a:pPr marL="628650" lvl="1" indent="-171450">
              <a:buFont typeface="Arial"/>
              <a:buChar char="•"/>
            </a:pPr>
            <a:r>
              <a:rPr lang="en-US" u="none" baseline="0" dirty="0" smtClean="0"/>
              <a:t>Academic integrity – essential requirements of an academic task, course, program</a:t>
            </a:r>
          </a:p>
          <a:p>
            <a:pPr marL="0" lvl="0" indent="0">
              <a:buFont typeface="Arial"/>
              <a:buNone/>
            </a:pPr>
            <a:r>
              <a:rPr lang="en-US" u="sng" baseline="0" dirty="0" smtClean="0"/>
              <a:t>2004 Guidelines on Accessible Education</a:t>
            </a:r>
            <a:endParaRPr lang="en-US" u="none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policy document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Principles – respect for person’s dignity, individualized accommodations, ensuring inclusion, full participation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Undue hardship</a:t>
            </a:r>
          </a:p>
          <a:p>
            <a:pPr marL="0" lvl="0" indent="0">
              <a:buFont typeface="Arial"/>
              <a:buNone/>
            </a:pPr>
            <a:r>
              <a:rPr lang="en-US" u="sng" baseline="0" dirty="0" smtClean="0"/>
              <a:t>AODA</a:t>
            </a:r>
            <a:endParaRPr lang="en-US" u="none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first legislation of its kind in the world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Proactive, specific measures to prevent, identifying and remove barriers to general accessibility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Standards in several areas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Universities: must do both: enhance general accessibility while providing individualized accommodations</a:t>
            </a:r>
          </a:p>
          <a:p>
            <a:pPr marL="0" lvl="0" indent="0">
              <a:buFont typeface="Arial"/>
              <a:buNone/>
            </a:pPr>
            <a:r>
              <a:rPr lang="en-US" u="sng" baseline="0" dirty="0" smtClean="0"/>
              <a:t>Policy on preventing discrimination based on mental health disabilities and addictions (2013)</a:t>
            </a:r>
            <a:endParaRPr lang="en-US" u="none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Echoed much of that contained in Accessible Education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Organizations now required to be on alert – person may need accommodation even if they haven’t specifically asked for it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Wrote in significant restrictions re: documentation, diagnostic information</a:t>
            </a:r>
          </a:p>
          <a:p>
            <a:pPr marL="0" lvl="0" indent="0">
              <a:buFont typeface="Arial"/>
              <a:buNone/>
            </a:pPr>
            <a:r>
              <a:rPr lang="en-US" u="sng" baseline="0" dirty="0" smtClean="0"/>
              <a:t>AFSD Review</a:t>
            </a:r>
            <a:endParaRPr lang="en-US" u="none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Identified lack of graduate/employment rate info for SWD</a:t>
            </a:r>
          </a:p>
          <a:p>
            <a:pPr marL="171450" lvl="0" indent="-171450">
              <a:buFont typeface="Arial"/>
              <a:buChar char="•"/>
            </a:pPr>
            <a:r>
              <a:rPr lang="en-US" u="none" baseline="0" dirty="0" smtClean="0"/>
              <a:t>Going forward; federal/Ontario governments working on measurable metrics</a:t>
            </a:r>
            <a:endParaRPr lang="en-US" u="sng" baseline="0" dirty="0" smtClean="0"/>
          </a:p>
          <a:p>
            <a:pPr marL="0" lvl="0" indent="0">
              <a:buFont typeface="Arial"/>
              <a:buNone/>
            </a:pPr>
            <a:endParaRPr lang="en-US" u="none" baseline="0" dirty="0" smtClean="0"/>
          </a:p>
          <a:p>
            <a:pPr marL="628650" lvl="1" indent="-171450">
              <a:buFont typeface="Arial"/>
              <a:buChar char="•"/>
            </a:pPr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52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use surveys: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Collected in 1992, 1998, 2005, 2010, and 2015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implemented by telephone contacts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set of descriptive questions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Activity diary completed in response to interview prompts re: previous day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Incl. topical issues (e.g., participation in sports)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2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dirty="0" smtClean="0"/>
              <a:t>Estimates in growth in the number of students with</a:t>
            </a:r>
            <a:r>
              <a:rPr lang="en-US" baseline="0" dirty="0" smtClean="0"/>
              <a:t> disabilities: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Estimated growth for SWD larger than overall postsecondary rate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Differences in estimated growth between GSS and AFSD?  incentives for self-identification may be different for AFSD different than for GSS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24 years and older?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Delayed entry to PSE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Prolonged careers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Return to education as adults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Women – disabled women taking advantage of PSE more rapidly than men</a:t>
            </a:r>
          </a:p>
          <a:p>
            <a:pPr marL="171450" lvl="0" indent="-171450">
              <a:buFont typeface="Arial"/>
              <a:buChar char="•"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02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9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activities: paid work, education, light</a:t>
            </a:r>
            <a:r>
              <a:rPr lang="en-US" baseline="0" dirty="0" smtClean="0"/>
              <a:t> &amp; heavy housework, childcare, sleep, eating,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7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lost with time budgets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Activity</a:t>
            </a:r>
            <a:r>
              <a:rPr lang="en-US" baseline="0" dirty="0" smtClean="0"/>
              <a:t> sequencing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Transitions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Episode duration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Accompaniment by other people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This analysis: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Considers activity timing during the day, transition from 1 activity to another, location and episode duration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More comprehensive measure of social change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9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Demographic characteristics – e.g., age, sex, household size, income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ECDC-069A-3E4F-9BA6-D870B62EE1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1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038" y="2130425"/>
            <a:ext cx="7777162" cy="1470025"/>
          </a:xfrm>
        </p:spPr>
        <p:txBody>
          <a:bodyPr lIns="0" tIns="0" rIns="0" bIns="0" anchor="t">
            <a:normAutofit/>
          </a:bodyPr>
          <a:lstStyle>
            <a:lvl1pPr algn="l">
              <a:defRPr sz="3600" b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lIns="0" bIns="0">
            <a:normAutofit/>
          </a:bodyPr>
          <a:lstStyle>
            <a:lvl1pPr marL="0" indent="0" algn="l">
              <a:buNone/>
              <a:defRPr sz="1800" b="1" i="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95561"/>
            <a:ext cx="90977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8787" y="6495561"/>
            <a:ext cx="317701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5561"/>
            <a:ext cx="1904949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17687"/>
            <a:ext cx="2057400" cy="44836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17687"/>
            <a:ext cx="6019800" cy="44836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>
            <a:lvl1pPr marL="228600" indent="-228600">
              <a:defRPr sz="2400">
                <a:latin typeface="Palatino Linotype"/>
                <a:cs typeface="Palatino Linotype"/>
              </a:defRPr>
            </a:lvl1pPr>
            <a:lvl2pPr marL="455613" indent="-227013">
              <a:defRPr sz="2400">
                <a:latin typeface="Palatino Linotype"/>
                <a:cs typeface="Palatino Linotype"/>
              </a:defRPr>
            </a:lvl2pPr>
            <a:lvl3pPr marL="684213" indent="-228600">
              <a:defRPr sz="2400">
                <a:latin typeface="Palatino Linotype"/>
                <a:cs typeface="Palatino Linotype"/>
              </a:defRPr>
            </a:lvl3pPr>
            <a:lvl4pPr marL="911225" indent="-227013">
              <a:defRPr>
                <a:latin typeface="Palatino Linotype"/>
                <a:cs typeface="Palatino Linotype"/>
              </a:defRPr>
            </a:lvl4pPr>
            <a:lvl5pPr marL="1139825" indent="-228600">
              <a:defRPr>
                <a:latin typeface="Palatino Linotype"/>
                <a:cs typeface="Palatino Linotyp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808913" cy="1362075"/>
          </a:xfrm>
        </p:spPr>
        <p:txBody>
          <a:bodyPr anchor="t">
            <a:normAutofit/>
          </a:bodyPr>
          <a:lstStyle>
            <a:lvl1pPr algn="l">
              <a:defRPr sz="3600" b="0" i="0" cap="none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2906713"/>
            <a:ext cx="7813675" cy="1400017"/>
          </a:xfrm>
        </p:spPr>
        <p:txBody>
          <a:bodyPr lIns="0" tIns="0" rIns="0" bIns="0"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17158"/>
            <a:ext cx="3814762" cy="4414838"/>
          </a:xfrm>
        </p:spPr>
        <p:txBody>
          <a:bodyPr lIns="0" tIns="0" rIns="0" bIns="0"/>
          <a:lstStyle>
            <a:lvl1pPr>
              <a:defRPr sz="2400" b="0" i="0">
                <a:latin typeface="Palatino Linotype"/>
                <a:cs typeface="Palatino Linotype"/>
              </a:defRPr>
            </a:lvl1pPr>
            <a:lvl2pPr>
              <a:defRPr sz="2400" b="0" i="0">
                <a:latin typeface="Palatino Linotype"/>
                <a:cs typeface="Palatino Linotype"/>
              </a:defRPr>
            </a:lvl2pPr>
            <a:lvl3pPr>
              <a:defRPr sz="1800" b="0" i="0">
                <a:latin typeface="Palatino Linotype"/>
                <a:cs typeface="Palatino Linotype"/>
              </a:defRPr>
            </a:lvl3pPr>
            <a:lvl4pPr>
              <a:defRPr sz="1800" b="0" i="0">
                <a:latin typeface="Palatino Linotype"/>
                <a:cs typeface="Palatino Linotype"/>
              </a:defRPr>
            </a:lvl4pPr>
            <a:lvl5pPr>
              <a:defRPr sz="1800" b="0" i="0">
                <a:latin typeface="Palatino Linotype"/>
                <a:cs typeface="Palatino Linotyp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990" y="1817158"/>
            <a:ext cx="3883809" cy="4414838"/>
          </a:xfrm>
        </p:spPr>
        <p:txBody>
          <a:bodyPr lIns="0" tIns="0" rIns="0"/>
          <a:lstStyle>
            <a:lvl1pPr>
              <a:defRPr sz="2400" b="0" i="0">
                <a:latin typeface="Palatino Linotype"/>
                <a:cs typeface="Palatino Linotype"/>
              </a:defRPr>
            </a:lvl1pPr>
            <a:lvl2pPr>
              <a:defRPr sz="2400" b="0" i="0">
                <a:latin typeface="Palatino Linotype"/>
                <a:cs typeface="Palatino Linotype"/>
              </a:defRPr>
            </a:lvl2pPr>
            <a:lvl3pPr>
              <a:defRPr sz="1800" b="0" i="0">
                <a:latin typeface="Palatino Linotype"/>
                <a:cs typeface="Palatino Linotype"/>
              </a:defRPr>
            </a:lvl3pPr>
            <a:lvl4pPr>
              <a:defRPr sz="1800" b="0" i="0">
                <a:latin typeface="Palatino Linotype"/>
                <a:cs typeface="Palatino Linotype"/>
              </a:defRPr>
            </a:lvl4pPr>
            <a:lvl5pPr>
              <a:defRPr sz="1800" b="0" i="0">
                <a:latin typeface="Palatino Linotype"/>
                <a:cs typeface="Palatino Linotyp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278176"/>
            <a:ext cx="2784475" cy="88739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16832"/>
            <a:ext cx="5111750" cy="452913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038" y="2295831"/>
            <a:ext cx="2784475" cy="40501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05022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1817688"/>
            <a:ext cx="7772349" cy="3821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071760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17688"/>
            <a:ext cx="8005762" cy="45080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Queens ppt artwork A.ai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2685"/>
            <a:ext cx="9144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0"/>
            <a:ext cx="6122987" cy="944387"/>
          </a:xfrm>
          <a:prstGeom prst="rect">
            <a:avLst/>
          </a:prstGeom>
        </p:spPr>
        <p:txBody>
          <a:bodyPr vert="horz" lIns="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17688"/>
            <a:ext cx="8005762" cy="430847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95561"/>
            <a:ext cx="90977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E53F-E227-A345-A672-286B2CEC4DE6}" type="datetimeFigureOut">
              <a:rPr lang="en-US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8787" y="6495561"/>
            <a:ext cx="317701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5561"/>
            <a:ext cx="1904949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txStyles>
    <p:titleStyle>
      <a:lvl1pPr algn="l" defTabSz="457200" rtl="0" eaLnBrk="1" latinLnBrk="0" hangingPunct="1">
        <a:lnSpc>
          <a:spcPts val="2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Palatino Linotype"/>
          <a:ea typeface="+mn-ea"/>
          <a:cs typeface="Palatino Linotype"/>
        </a:defRPr>
      </a:lvl1pPr>
      <a:lvl2pPr marL="455613" indent="-227013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Palatino Linotype"/>
          <a:ea typeface="+mn-ea"/>
          <a:cs typeface="Palatino Linotype"/>
        </a:defRPr>
      </a:lvl2pPr>
      <a:lvl3pPr marL="684213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Palatino Linotype"/>
          <a:ea typeface="+mn-ea"/>
          <a:cs typeface="Palatino Linotype"/>
        </a:defRPr>
      </a:lvl3pPr>
      <a:lvl4pPr marL="911225" indent="-227013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Palatino Linotype"/>
          <a:ea typeface="+mn-ea"/>
          <a:cs typeface="Palatino Linotype"/>
        </a:defRPr>
      </a:lvl4pPr>
      <a:lvl5pPr marL="1139825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Palatino Linotype"/>
          <a:ea typeface="+mn-ea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8307"/>
            <a:ext cx="7777162" cy="93391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/>
              <a:t>Does higher education support the integration of people with disabilities in Canadian society?</a:t>
            </a:r>
            <a:br>
              <a:rPr lang="en-US" sz="2800" dirty="0" smtClean="0"/>
            </a:b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761" y="3869817"/>
            <a:ext cx="8716475" cy="288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59761" y="3904300"/>
            <a:ext cx="3719573" cy="1380562"/>
          </a:xfrm>
        </p:spPr>
        <p:txBody>
          <a:bodyPr numCol="1">
            <a:normAutofit lnSpcReduction="10000"/>
          </a:bodyPr>
          <a:lstStyle/>
          <a:p>
            <a:pPr lvl="0"/>
            <a:r>
              <a:rPr lang="en-US" sz="2600" dirty="0">
                <a:solidFill>
                  <a:srgbClr val="6D081F"/>
                </a:solidFill>
              </a:rPr>
              <a:t>Clarke Wilson, PhD</a:t>
            </a:r>
          </a:p>
          <a:p>
            <a:pPr lvl="0"/>
            <a:r>
              <a:rPr lang="en-US" b="0" dirty="0">
                <a:solidFill>
                  <a:prstClr val="black"/>
                </a:solidFill>
              </a:rPr>
              <a:t>Centre for Health Services </a:t>
            </a:r>
            <a:r>
              <a:rPr lang="en-US" b="0" dirty="0" smtClean="0">
                <a:solidFill>
                  <a:prstClr val="black"/>
                </a:solidFill>
              </a:rPr>
              <a:t>and </a:t>
            </a:r>
          </a:p>
          <a:p>
            <a:pPr lvl="0"/>
            <a:r>
              <a:rPr lang="en-US" b="0" dirty="0" smtClean="0">
                <a:solidFill>
                  <a:prstClr val="black"/>
                </a:solidFill>
              </a:rPr>
              <a:t>Policy </a:t>
            </a:r>
            <a:r>
              <a:rPr lang="en-US" b="0" dirty="0">
                <a:solidFill>
                  <a:prstClr val="black"/>
                </a:solidFill>
              </a:rPr>
              <a:t>Research</a:t>
            </a:r>
          </a:p>
          <a:p>
            <a:pPr lvl="0"/>
            <a:r>
              <a:rPr lang="en-US" b="0" dirty="0">
                <a:solidFill>
                  <a:prstClr val="black"/>
                </a:solidFill>
              </a:rPr>
              <a:t>School of Urban &amp; Regional Planning</a:t>
            </a:r>
          </a:p>
          <a:p>
            <a:pPr lvl="0" algn="r"/>
            <a:endParaRPr lang="en-US" sz="2600" dirty="0" smtClean="0">
              <a:solidFill>
                <a:srgbClr val="6D081F"/>
              </a:solidFill>
            </a:endParaRPr>
          </a:p>
          <a:p>
            <a:endParaRPr lang="en-US" b="0" dirty="0" smtClean="0"/>
          </a:p>
          <a:p>
            <a:endParaRPr lang="en-US" dirty="0"/>
          </a:p>
          <a:p>
            <a:endParaRPr lang="en-US" dirty="0" smtClean="0"/>
          </a:p>
          <a:p>
            <a:pPr lvl="0" algn="ctr"/>
            <a:endParaRPr lang="en-US" sz="2200" dirty="0" smtClean="0">
              <a:solidFill>
                <a:srgbClr val="11519D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41190" y="5566098"/>
            <a:ext cx="3962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6D081F"/>
                </a:solidFill>
                <a:cs typeface="Calibri"/>
              </a:rPr>
              <a:t>Jeanette Parsons, </a:t>
            </a:r>
            <a:r>
              <a:rPr lang="en-US" sz="2400" b="1" dirty="0" smtClean="0">
                <a:solidFill>
                  <a:srgbClr val="6D081F"/>
                </a:solidFill>
                <a:cs typeface="Calibri"/>
              </a:rPr>
              <a:t>MSc. MPA</a:t>
            </a:r>
            <a:endParaRPr lang="en-US" sz="2400" b="1" dirty="0">
              <a:solidFill>
                <a:srgbClr val="6D081F"/>
              </a:solidFill>
              <a:cs typeface="Calibri"/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  <a:cs typeface="Calibri"/>
              </a:rPr>
              <a:t>School of Rehabilitation Therapy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  <a:cs typeface="Calibri"/>
              </a:rPr>
              <a:t>Queen’s Student Accessibility Services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436" y="3859717"/>
            <a:ext cx="3718800" cy="137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600" b="1" dirty="0">
                <a:solidFill>
                  <a:srgbClr val="6D081F"/>
                </a:solidFill>
              </a:rPr>
              <a:t>Mary Ann McColl, PhD </a:t>
            </a:r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Centre for Health Services and</a:t>
            </a:r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 Policy Research</a:t>
            </a:r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School of Rehabilitation Therapy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5968" y="28593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Palatino Linotype"/>
                <a:cs typeface="Palatino Linotype"/>
              </a:rPr>
              <a:t>CACUSS - Vancouver, BC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May 24-27,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11519D"/>
                </a:solidFill>
              </a:rPr>
              <a:t>Time Budgets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18 activity groups, 1440 min/day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Statistical analysis compares time budgets A &amp; B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Limitation: data lost (activity sequencing, transitions, duration, involvement of others)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2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11519D"/>
                </a:solidFill>
              </a:rPr>
              <a:t>Activity Sequence Similarity Analysis</a:t>
            </a:r>
          </a:p>
          <a:p>
            <a:pPr marL="0" indent="0">
              <a:buNone/>
            </a:pPr>
            <a:endParaRPr lang="en-US" dirty="0" smtClean="0"/>
          </a:p>
          <a:p>
            <a:pPr lvl="2">
              <a:spcAft>
                <a:spcPts val="1800"/>
              </a:spcAft>
            </a:pPr>
            <a:r>
              <a:rPr lang="en-US" dirty="0" smtClean="0"/>
              <a:t>Uses dynamic programming algorithms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Calculates pairwise similarity matrices of daily activity/context sequences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Uses rich data lost in time budgets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025" y="6421483"/>
            <a:ext cx="233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Palatino Linotype"/>
                <a:cs typeface="Palatino Linotype"/>
              </a:rPr>
              <a:t>Wilson, 2006</a:t>
            </a:r>
            <a:endParaRPr lang="en-US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746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11519D"/>
                </a:solidFill>
              </a:rPr>
              <a:t>Economic Engagement</a:t>
            </a:r>
          </a:p>
          <a:p>
            <a:pPr marL="0" indent="0">
              <a:buNone/>
            </a:pPr>
            <a:endParaRPr lang="en-US" dirty="0" smtClean="0"/>
          </a:p>
          <a:p>
            <a:pPr lvl="2">
              <a:spcAft>
                <a:spcPts val="1800"/>
              </a:spcAft>
            </a:pPr>
            <a:r>
              <a:rPr lang="en-US" dirty="0" smtClean="0"/>
              <a:t>Multiple regression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Isolate influence of PSE and disability status from demographic characteristics</a:t>
            </a:r>
          </a:p>
          <a:p>
            <a:pPr lvl="2">
              <a:spcAft>
                <a:spcPts val="1800"/>
              </a:spcAft>
            </a:pPr>
            <a:r>
              <a:rPr lang="en-US" dirty="0" smtClean="0"/>
              <a:t>Finding positive impact of PSE on productive activities = estimated economic value of PSE</a:t>
            </a:r>
          </a:p>
        </p:txBody>
      </p:sp>
    </p:spTree>
    <p:extLst>
      <p:ext uri="{BB962C8B-B14F-4D97-AF65-F5344CB8AC3E}">
        <p14:creationId xmlns:p14="http://schemas.microsoft.com/office/powerpoint/2010/main" val="34899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0"/>
            <a:ext cx="6122987" cy="944387"/>
          </a:xfrm>
        </p:spPr>
        <p:txBody>
          <a:bodyPr anchor="t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 smtClean="0">
                <a:solidFill>
                  <a:srgbClr val="6D081F"/>
                </a:solidFill>
                <a:cs typeface="Palatino Linotype"/>
              </a:rPr>
              <a:t>Time Budget Snapshot – 2010</a:t>
            </a:r>
            <a:r>
              <a:rPr lang="en-US" dirty="0">
                <a:solidFill>
                  <a:srgbClr val="6D081F"/>
                </a:solidFill>
                <a:cs typeface="Palatino Linotype"/>
              </a:rPr>
              <a:t/>
            </a:r>
            <a:br>
              <a:rPr lang="en-US" dirty="0">
                <a:solidFill>
                  <a:srgbClr val="6D081F"/>
                </a:solidFill>
                <a:cs typeface="Palatino Linotype"/>
              </a:rPr>
            </a:br>
            <a:r>
              <a:rPr lang="en-US" dirty="0" smtClean="0">
                <a:solidFill>
                  <a:srgbClr val="6D081F"/>
                </a:solidFill>
                <a:cs typeface="Palatino Linotype"/>
              </a:rPr>
              <a:t>Time Spent in Minutes</a:t>
            </a:r>
            <a:endParaRPr lang="en-US" dirty="0">
              <a:solidFill>
                <a:srgbClr val="6D081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19909"/>
              </p:ext>
            </p:extLst>
          </p:nvPr>
        </p:nvGraphicFramePr>
        <p:xfrm>
          <a:off x="412928" y="2003777"/>
          <a:ext cx="8378294" cy="45720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05072"/>
                <a:gridCol w="2441222"/>
                <a:gridCol w="2032000"/>
              </a:tblGrid>
              <a:tr h="6007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Activity</a:t>
                      </a:r>
                      <a:endParaRPr lang="en-US" sz="2000" b="1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Disability</a:t>
                      </a:r>
                      <a:endParaRPr lang="en-US" sz="2000" b="1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No</a:t>
                      </a:r>
                      <a:r>
                        <a:rPr lang="en-US" sz="2000" baseline="0" dirty="0" smtClean="0">
                          <a:latin typeface="Palatino Linotype"/>
                          <a:cs typeface="Palatino Linotype"/>
                        </a:rPr>
                        <a:t> Disability</a:t>
                      </a:r>
                      <a:endParaRPr lang="en-US" sz="2000" b="1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Screen time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149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101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Social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112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130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Travel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108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90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Personal care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59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Active leisure</a:t>
                      </a: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70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32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Shopping, services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32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Child care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7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11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4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Heavy housework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3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8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6D081F"/>
                </a:solidFill>
                <a:cs typeface="Palatino Linotype"/>
              </a:rPr>
              <a:t>Time </a:t>
            </a:r>
            <a:r>
              <a:rPr lang="en-US" dirty="0">
                <a:solidFill>
                  <a:srgbClr val="6D081F"/>
                </a:solidFill>
                <a:cs typeface="Palatino Linotype"/>
              </a:rPr>
              <a:t>budget </a:t>
            </a:r>
            <a:r>
              <a:rPr lang="en-US" dirty="0" smtClean="0">
                <a:solidFill>
                  <a:srgbClr val="6D081F"/>
                </a:solidFill>
                <a:cs typeface="Palatino Linotype"/>
              </a:rPr>
              <a:t>analysis: 1992 </a:t>
            </a:r>
            <a:r>
              <a:rPr lang="en-US" dirty="0">
                <a:solidFill>
                  <a:srgbClr val="6D081F"/>
                </a:solidFill>
                <a:cs typeface="Palatino Linotype"/>
              </a:rPr>
              <a:t>– 2010</a:t>
            </a:r>
            <a:br>
              <a:rPr lang="en-US" dirty="0">
                <a:solidFill>
                  <a:srgbClr val="6D081F"/>
                </a:solidFill>
                <a:cs typeface="Palatino Linotype"/>
              </a:rPr>
            </a:br>
            <a:endParaRPr lang="en-US" dirty="0">
              <a:solidFill>
                <a:srgbClr val="6D081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891" y="1650218"/>
            <a:ext cx="8504880" cy="496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11519D"/>
                </a:solidFill>
                <a:latin typeface="Palatino Linotype"/>
                <a:cs typeface="Palatino Linotype"/>
              </a:rPr>
              <a:t>All PSE Students</a:t>
            </a:r>
          </a:p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Palatino Linotype"/>
              </a:rPr>
              <a:t>10 minutes or less </a:t>
            </a: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= difference in time spent on any activity over </a:t>
            </a:r>
            <a:r>
              <a:rPr lang="en-US" sz="23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Palatino Linotype"/>
                <a:cs typeface="Palatino Linotype"/>
              </a:rPr>
              <a:t>18 year </a:t>
            </a: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period</a:t>
            </a:r>
          </a:p>
          <a:p>
            <a:pPr marL="227013" lvl="1">
              <a:spcBef>
                <a:spcPct val="20000"/>
              </a:spcBef>
              <a:spcAft>
                <a:spcPts val="1200"/>
              </a:spcAft>
            </a:pP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Very little change in student daily routines</a:t>
            </a:r>
            <a:endParaRPr lang="en-US" sz="2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Palatino Linotype"/>
              <a:cs typeface="Palatino Linotype"/>
            </a:endParaRPr>
          </a:p>
          <a:p>
            <a:pPr marL="0" lvl="1">
              <a:spcBef>
                <a:spcPct val="200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Palatino Linotype"/>
                <a:cs typeface="Palatino Linotype"/>
              </a:rPr>
              <a:t>Disabled students </a:t>
            </a:r>
          </a:p>
          <a:p>
            <a:pPr marL="0" lvl="1">
              <a:spcBef>
                <a:spcPct val="20000"/>
              </a:spcBef>
            </a:pP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Spent more time than non-disabled peers:</a:t>
            </a:r>
          </a:p>
          <a:p>
            <a:pPr marL="227013" lvl="1">
              <a:spcBef>
                <a:spcPct val="20000"/>
              </a:spcBef>
              <a:spcAft>
                <a:spcPts val="1800"/>
              </a:spcAft>
            </a:pPr>
            <a:r>
              <a:rPr lang="en-US" sz="2300" dirty="0">
                <a:solidFill>
                  <a:prstClr val="black"/>
                </a:solidFill>
                <a:latin typeface="Palatino Linotype"/>
                <a:cs typeface="Palatino Linotype"/>
              </a:rPr>
              <a:t>	</a:t>
            </a: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personal</a:t>
            </a:r>
            <a:r>
              <a:rPr lang="en-US" sz="2300" dirty="0">
                <a:solidFill>
                  <a:prstClr val="black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care, screen time, travel and studies</a:t>
            </a:r>
            <a:endParaRPr lang="en-US" sz="2300" dirty="0">
              <a:solidFill>
                <a:prstClr val="black"/>
              </a:solidFill>
              <a:latin typeface="Palatino Linotype"/>
              <a:cs typeface="Palatino Linotype"/>
            </a:endParaRPr>
          </a:p>
          <a:p>
            <a:pPr indent="-230187">
              <a:spcBef>
                <a:spcPct val="200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11519D"/>
                </a:solidFill>
                <a:latin typeface="Palatino Linotype"/>
                <a:cs typeface="Palatino Linotype"/>
              </a:rPr>
              <a:t>Results of time budget analysis:</a:t>
            </a:r>
          </a:p>
          <a:p>
            <a:pPr indent="-230187">
              <a:spcBef>
                <a:spcPct val="20000"/>
              </a:spcBef>
            </a:pP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Routines of disabled students </a:t>
            </a:r>
            <a:r>
              <a:rPr lang="en-US" sz="2300" b="1" i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did</a:t>
            </a:r>
            <a:r>
              <a:rPr lang="en-US" sz="23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 </a:t>
            </a:r>
            <a:r>
              <a:rPr lang="en-US" sz="2300" b="1" i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not</a:t>
            </a:r>
            <a:r>
              <a:rPr lang="en-US" sz="23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become more similar to those of non-disabled students over </a:t>
            </a:r>
            <a:r>
              <a:rPr lang="en-US" sz="23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Palatino Linotype"/>
                <a:cs typeface="Palatino Linotype"/>
              </a:rPr>
              <a:t>18 years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50890" y="5216197"/>
            <a:ext cx="850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6D081F"/>
                </a:solidFill>
                <a:cs typeface="Palatino Linotype"/>
              </a:rPr>
              <a:t>Activity Sequence Analysis: 1992 - 2010</a:t>
            </a:r>
            <a:r>
              <a:rPr lang="en-US" dirty="0">
                <a:solidFill>
                  <a:srgbClr val="11519D"/>
                </a:solidFill>
                <a:latin typeface="Palatino Linotype"/>
                <a:cs typeface="Palatino Linotype"/>
              </a:rPr>
              <a:t/>
            </a:r>
            <a:br>
              <a:rPr lang="en-US" dirty="0">
                <a:solidFill>
                  <a:srgbClr val="11519D"/>
                </a:solidFill>
                <a:latin typeface="Palatino Linotype"/>
                <a:cs typeface="Palatino Linotype"/>
              </a:rPr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891" y="1756057"/>
            <a:ext cx="850488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</a:pPr>
            <a:endParaRPr lang="en-US" sz="2300" dirty="0" smtClean="0">
              <a:solidFill>
                <a:prstClr val="black"/>
              </a:solidFill>
              <a:latin typeface="Palatino Linotype"/>
              <a:cs typeface="Palatino Linotype"/>
            </a:endParaRPr>
          </a:p>
          <a:p>
            <a:pPr marL="227013" lvl="1">
              <a:spcBef>
                <a:spcPct val="20000"/>
              </a:spcBef>
            </a:pPr>
            <a:endParaRPr lang="en-US" sz="2300" dirty="0" smtClean="0">
              <a:solidFill>
                <a:prstClr val="black"/>
              </a:solidFill>
              <a:latin typeface="Palatino Linotype"/>
              <a:cs typeface="Palatino Linotype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9354" y="5123589"/>
            <a:ext cx="850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19354" y="1995526"/>
            <a:ext cx="850488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7325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In </a:t>
            </a:r>
            <a:r>
              <a:rPr lang="en-US" sz="2400" b="1" dirty="0" smtClean="0">
                <a:solidFill>
                  <a:srgbClr val="11519D"/>
                </a:solidFill>
                <a:latin typeface="Palatino Linotype"/>
                <a:cs typeface="Palatino Linotype"/>
              </a:rPr>
              <a:t>2010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sz="2400" b="1" i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all</a:t>
            </a:r>
            <a:r>
              <a:rPr lang="en-US" sz="2400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students were less similar in their daily activities than students in 1992:</a:t>
            </a:r>
          </a:p>
          <a:p>
            <a:pPr marL="612775" lvl="1" indent="-342900">
              <a:spcAft>
                <a:spcPts val="24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Similarity in activities declined only by </a:t>
            </a:r>
            <a:r>
              <a:rPr lang="en-US" sz="24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1.8%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in </a:t>
            </a:r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Palatino Linotype"/>
                <a:cs typeface="Palatino Linotype"/>
              </a:rPr>
              <a:t>18 years </a:t>
            </a:r>
          </a:p>
          <a:p>
            <a:pPr indent="-187325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Comparing students with disabilities to nondisabled students from </a:t>
            </a:r>
            <a:r>
              <a:rPr lang="en-US" sz="2400" b="1" dirty="0" smtClean="0">
                <a:solidFill>
                  <a:srgbClr val="11519D"/>
                </a:solidFill>
                <a:latin typeface="Palatino Linotype"/>
                <a:cs typeface="Palatino Linotype"/>
              </a:rPr>
              <a:t>1992 to 2010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 marL="612775" lvl="1" indent="-342900">
              <a:spcAft>
                <a:spcPts val="42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Similarity in activities declined by </a:t>
            </a:r>
            <a:r>
              <a:rPr lang="en-US" sz="24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1.4%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in </a:t>
            </a:r>
            <a:r>
              <a:rPr lang="en-US" sz="2400" b="1" dirty="0" smtClean="0">
                <a:solidFill>
                  <a:srgbClr val="11519D"/>
                </a:solidFill>
                <a:latin typeface="Palatino Linotype"/>
                <a:cs typeface="Palatino Linotype"/>
              </a:rPr>
              <a:t>18 years</a:t>
            </a:r>
          </a:p>
          <a:p>
            <a:pPr indent="-187325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Difference between 1.4% and 1.8% = </a:t>
            </a:r>
            <a:r>
              <a:rPr lang="en-US" sz="24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slight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relative convergence</a:t>
            </a:r>
          </a:p>
          <a:p>
            <a:pPr marL="269875" lvl="1"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161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038" y="0"/>
            <a:ext cx="6731352" cy="944387"/>
          </a:xfrm>
        </p:spPr>
        <p:txBody>
          <a:bodyPr/>
          <a:lstStyle/>
          <a:p>
            <a:r>
              <a:rPr lang="en-US" dirty="0"/>
              <a:t>Influence of </a:t>
            </a:r>
            <a:r>
              <a:rPr lang="en-US" dirty="0" smtClean="0"/>
              <a:t>PSE: Time use and daily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People with disabilities became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slightly more similar </a:t>
            </a:r>
            <a:r>
              <a:rPr lang="en-US" dirty="0" smtClean="0"/>
              <a:t>to non- disabled individuals in time use/daily activity from 1992 to 2010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Disabled persons with </a:t>
            </a:r>
            <a:r>
              <a:rPr lang="en-US" b="1" dirty="0" smtClean="0">
                <a:solidFill>
                  <a:srgbClr val="6D081F"/>
                </a:solidFill>
              </a:rPr>
              <a:t>secondary </a:t>
            </a:r>
            <a:r>
              <a:rPr lang="en-US" dirty="0" smtClean="0"/>
              <a:t>education started off significantly less similar, became more similar to non-disabled persons; more convergence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Disabled persons with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postsecondary </a:t>
            </a:r>
            <a:r>
              <a:rPr lang="en-US" dirty="0" smtClean="0"/>
              <a:t>education</a:t>
            </a:r>
            <a:r>
              <a:rPr lang="en-US" b="1" dirty="0" smtClean="0"/>
              <a:t> </a:t>
            </a:r>
            <a:r>
              <a:rPr lang="en-US" dirty="0" smtClean="0"/>
              <a:t>started off more similar to non-disabled persons; less convergence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0"/>
            <a:ext cx="6329724" cy="944387"/>
          </a:xfrm>
        </p:spPr>
        <p:txBody>
          <a:bodyPr/>
          <a:lstStyle/>
          <a:p>
            <a:r>
              <a:rPr lang="en-US" dirty="0" smtClean="0"/>
              <a:t>PSE and Economics Impacts: Ontario 2010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43513"/>
              </p:ext>
            </p:extLst>
          </p:nvPr>
        </p:nvGraphicFramePr>
        <p:xfrm>
          <a:off x="226155" y="2334853"/>
          <a:ext cx="8733007" cy="38853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23189"/>
                <a:gridCol w="1670058"/>
                <a:gridCol w="2139760"/>
              </a:tblGrid>
              <a:tr h="757706">
                <a:tc>
                  <a:txBody>
                    <a:bodyPr/>
                    <a:lstStyle/>
                    <a:p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Disability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No Disability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82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Average additional minutes paid work/day –</a:t>
                      </a:r>
                      <a:r>
                        <a:rPr lang="en-US" sz="2400" baseline="0" dirty="0" smtClean="0">
                          <a:latin typeface="Palatino Linotype"/>
                          <a:cs typeface="Palatino Linotype"/>
                        </a:rPr>
                        <a:t> PSE generated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42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30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82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Annual marginal earnings/person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$5,865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$4,180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82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Estimated </a:t>
                      </a:r>
                      <a:r>
                        <a:rPr lang="en-US" sz="2400" dirty="0" err="1" smtClean="0">
                          <a:latin typeface="Palatino Linotype"/>
                          <a:cs typeface="Palatino Linotype"/>
                        </a:rPr>
                        <a:t>labour</a:t>
                      </a:r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 force with PSE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588K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3.86M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82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Estimated economic impact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$3.4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$16.2</a:t>
                      </a:r>
                      <a:endParaRPr lang="en-US" sz="24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8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0"/>
            <a:ext cx="6399310" cy="944387"/>
          </a:xfrm>
        </p:spPr>
        <p:txBody>
          <a:bodyPr/>
          <a:lstStyle/>
          <a:p>
            <a:r>
              <a:rPr lang="en-US" dirty="0" smtClean="0"/>
              <a:t>Non-employment benefits of 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17688"/>
            <a:ext cx="8005762" cy="4670667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6D081F"/>
                </a:solidFill>
              </a:rPr>
              <a:t>Example:	Childcare</a:t>
            </a:r>
            <a:endParaRPr lang="en-US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Assumption:	PSE leads to greater parental time inputs</a:t>
            </a:r>
            <a:endParaRPr lang="en-US" b="1" dirty="0">
              <a:solidFill>
                <a:srgbClr val="6D081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D081F"/>
                </a:solidFill>
              </a:rPr>
              <a:t>Ontarians with disabilities:</a:t>
            </a:r>
          </a:p>
          <a:p>
            <a:pPr marL="455613" lvl="2" indent="0">
              <a:buNone/>
            </a:pPr>
            <a:r>
              <a:rPr lang="en-US" dirty="0" smtClean="0"/>
              <a:t>PSE =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12 additional minutes </a:t>
            </a:r>
            <a:r>
              <a:rPr lang="en-US" dirty="0" smtClean="0"/>
              <a:t>of child care activity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Ontarians without disabilities</a:t>
            </a:r>
          </a:p>
          <a:p>
            <a:pPr marL="455613" lvl="2" indent="0">
              <a:spcAft>
                <a:spcPts val="1800"/>
              </a:spcAft>
              <a:buNone/>
            </a:pPr>
            <a:r>
              <a:rPr lang="en-US" dirty="0" smtClean="0"/>
              <a:t>PSE =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14 additional minutes </a:t>
            </a:r>
            <a:r>
              <a:rPr lang="en-US" dirty="0" smtClean="0"/>
              <a:t>of child care activity</a:t>
            </a:r>
          </a:p>
          <a:p>
            <a:pPr marL="0" indent="0">
              <a:buNone/>
            </a:pPr>
            <a:r>
              <a:rPr lang="en-US" dirty="0" smtClean="0"/>
              <a:t>Estimated economic impact: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~$1.5B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0"/>
            <a:ext cx="6294932" cy="944387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Evaluating disability accommodation policy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Estimating economic impacts – not a true estimate of net benefits of public education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Ontario PSE comes with substantial price tag</a:t>
            </a:r>
          </a:p>
          <a:p>
            <a:pPr marL="569913" lvl="1" indent="-342900">
              <a:buFont typeface="Arial"/>
              <a:buChar char="•"/>
            </a:pPr>
            <a:r>
              <a:rPr lang="en-US" dirty="0"/>
              <a:t>MTCU Budget 2013 - $6.4B</a:t>
            </a:r>
          </a:p>
          <a:p>
            <a:pPr marL="569913" lvl="1" indent="-342900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Tuition</a:t>
            </a:r>
          </a:p>
          <a:p>
            <a:pPr marL="0" indent="0">
              <a:buNone/>
            </a:pPr>
            <a:r>
              <a:rPr lang="en-US" dirty="0" smtClean="0"/>
              <a:t>Credit for economic input is shared - government investment, tuition and other factors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2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43737"/>
            <a:ext cx="8005762" cy="430847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Government of Ontario 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 smtClean="0"/>
              <a:t>Ministry of Training, Colleges &amp; Universities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i="1" dirty="0" smtClean="0"/>
              <a:t>Ontario Human Capital Research &amp; Innovation Fund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464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49" y="3036035"/>
            <a:ext cx="8715613" cy="80896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6D081F"/>
                </a:solidFill>
              </a:rPr>
              <a:t>Activity patterns </a:t>
            </a:r>
            <a:r>
              <a:rPr lang="en-US" dirty="0" smtClean="0"/>
              <a:t>of disabled Canadians becoming </a:t>
            </a:r>
            <a:r>
              <a:rPr lang="en-US" i="1" dirty="0" smtClean="0"/>
              <a:t>slightly</a:t>
            </a:r>
            <a:r>
              <a:rPr lang="en-US" dirty="0" smtClean="0"/>
              <a:t> more similar to non-disabled individuals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031" y="4296133"/>
            <a:ext cx="8715613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Palatino Linotype"/>
                <a:cs typeface="Palatino Linotype"/>
              </a:rPr>
              <a:t>Impact of PSE on Canadians with disabilities</a:t>
            </a:r>
            <a:r>
              <a:rPr lang="en-US" sz="24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:</a:t>
            </a:r>
            <a:endParaRPr lang="en-US" sz="2400" dirty="0">
              <a:solidFill>
                <a:prstClr val="black"/>
              </a:solidFill>
              <a:latin typeface="Palatino Linotype"/>
              <a:cs typeface="Palatino Linotype"/>
            </a:endParaRPr>
          </a:p>
          <a:p>
            <a:pPr marL="227013" lvl="1">
              <a:spcBef>
                <a:spcPct val="20000"/>
              </a:spcBef>
            </a:pPr>
            <a:r>
              <a:rPr lang="en-US" sz="24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Enrollment </a:t>
            </a:r>
            <a:r>
              <a:rPr lang="en-US" sz="2400" dirty="0">
                <a:solidFill>
                  <a:prstClr val="black"/>
                </a:solidFill>
                <a:latin typeface="Palatino Linotype"/>
                <a:cs typeface="Palatino Linotype"/>
              </a:rPr>
              <a:t>growing 40</a:t>
            </a:r>
            <a:r>
              <a:rPr lang="en-US" sz="24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% faster than for non-disabled</a:t>
            </a:r>
            <a:endParaRPr lang="en-US" sz="2400" dirty="0">
              <a:solidFill>
                <a:prstClr val="black"/>
              </a:solidFill>
              <a:latin typeface="Palatino Linotype"/>
              <a:cs typeface="Palatino Linotype"/>
            </a:endParaRPr>
          </a:p>
          <a:p>
            <a:pPr marL="227013" lvl="1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Palatino Linotype"/>
                <a:cs typeface="Palatino Linotype"/>
              </a:rPr>
              <a:t>Estimated </a:t>
            </a:r>
            <a:r>
              <a:rPr lang="en-US" sz="24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earning impact </a:t>
            </a:r>
            <a:r>
              <a:rPr lang="en-US" sz="2400" b="1" dirty="0">
                <a:solidFill>
                  <a:srgbClr val="6D081F"/>
                </a:solidFill>
                <a:latin typeface="Palatino Linotype"/>
                <a:cs typeface="Palatino Linotype"/>
              </a:rPr>
              <a:t>of PSE </a:t>
            </a:r>
            <a:r>
              <a:rPr lang="en-US" sz="2400" dirty="0">
                <a:solidFill>
                  <a:prstClr val="black"/>
                </a:solidFill>
                <a:latin typeface="Palatino Linotype"/>
                <a:cs typeface="Palatino Linotype"/>
              </a:rPr>
              <a:t>40% </a:t>
            </a:r>
            <a:r>
              <a:rPr lang="en-US" sz="24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greater than non</a:t>
            </a:r>
            <a:r>
              <a:rPr lang="en-US" sz="2400" dirty="0">
                <a:solidFill>
                  <a:prstClr val="black"/>
                </a:solidFill>
                <a:latin typeface="Palatino Linotype"/>
                <a:cs typeface="Palatino Linotype"/>
              </a:rPr>
              <a:t>-</a:t>
            </a:r>
            <a:r>
              <a:rPr lang="en-US" sz="24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disabled</a:t>
            </a:r>
          </a:p>
          <a:p>
            <a:pPr marL="227013" lvl="1">
              <a:spcBef>
                <a:spcPct val="200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Palatino Linotype"/>
              </a:rPr>
              <a:t>Other benefits </a:t>
            </a:r>
            <a:r>
              <a:rPr lang="en-US" sz="2400" dirty="0" smtClean="0">
                <a:solidFill>
                  <a:prstClr val="black"/>
                </a:solidFill>
                <a:latin typeface="Palatino Linotype"/>
                <a:cs typeface="Palatino Linotype"/>
              </a:rPr>
              <a:t>evident (e.g., childcare activities)</a:t>
            </a:r>
            <a:endParaRPr lang="en-US" sz="2400" dirty="0">
              <a:solidFill>
                <a:prstClr val="black"/>
              </a:solidFill>
              <a:latin typeface="Palatino Linotype"/>
              <a:cs typeface="Palatino Linotype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43549" y="4148112"/>
            <a:ext cx="87156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9031" y="1947333"/>
            <a:ext cx="8715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D081F"/>
                </a:solidFill>
                <a:latin typeface="Palatino Linotype"/>
                <a:cs typeface="Palatino Linotype"/>
              </a:rPr>
              <a:t>Policy landscape </a:t>
            </a:r>
            <a:r>
              <a:rPr lang="en-US" sz="2400" dirty="0" smtClean="0">
                <a:latin typeface="Palatino Linotype"/>
                <a:cs typeface="Palatino Linotype"/>
              </a:rPr>
              <a:t>for students disabilities has evolved significantly since 1988</a:t>
            </a:r>
            <a:endParaRPr lang="en-US" sz="24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378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en-US" dirty="0" smtClean="0"/>
              <a:t>Wilson, C. </a:t>
            </a:r>
            <a:r>
              <a:rPr lang="en-US" dirty="0"/>
              <a:t> </a:t>
            </a:r>
            <a:r>
              <a:rPr lang="en-US" dirty="0" smtClean="0"/>
              <a:t>2006, Reliability of sequence-alignment analysis of social processes: Monte Carlo tests of </a:t>
            </a:r>
            <a:r>
              <a:rPr lang="en-US" dirty="0" err="1" smtClean="0"/>
              <a:t>ClustalG</a:t>
            </a:r>
            <a:r>
              <a:rPr lang="en-US" dirty="0" smtClean="0"/>
              <a:t> software, </a:t>
            </a:r>
            <a:r>
              <a:rPr lang="en-US" i="1" dirty="0" smtClean="0"/>
              <a:t>Environment and Planning A</a:t>
            </a:r>
            <a:r>
              <a:rPr lang="en-US" dirty="0" smtClean="0"/>
              <a:t>, </a:t>
            </a:r>
            <a:r>
              <a:rPr lang="en-US" i="1" dirty="0" smtClean="0"/>
              <a:t>38, 187-204.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Project aim &amp; research questions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Policy development – postsecondary education in Ontario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General Social Survey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Results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	Time budget, activity sequence analysis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Economic Impacts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Concluding remarks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Questions, answers, discussion</a:t>
            </a:r>
          </a:p>
        </p:txBody>
      </p:sp>
    </p:spTree>
    <p:extLst>
      <p:ext uri="{BB962C8B-B14F-4D97-AF65-F5344CB8AC3E}">
        <p14:creationId xmlns:p14="http://schemas.microsoft.com/office/powerpoint/2010/main" val="555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Examine the connection among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public policy </a:t>
            </a:r>
            <a:r>
              <a:rPr lang="en-US" dirty="0" smtClean="0"/>
              <a:t>on access to </a:t>
            </a:r>
            <a:r>
              <a:rPr lang="en-US" b="1" dirty="0" smtClean="0">
                <a:solidFill>
                  <a:srgbClr val="6D081F"/>
                </a:solidFill>
              </a:rPr>
              <a:t>postsecondary education</a:t>
            </a:r>
            <a:r>
              <a:rPr lang="en-US" dirty="0" smtClean="0"/>
              <a:t>(PSE), educational attainment and </a:t>
            </a:r>
            <a:r>
              <a:rPr lang="en-US" b="1" dirty="0" smtClean="0">
                <a:solidFill>
                  <a:srgbClr val="6D081F"/>
                </a:solidFill>
              </a:rPr>
              <a:t>integration</a:t>
            </a:r>
            <a:r>
              <a:rPr lang="en-US" dirty="0" smtClean="0">
                <a:solidFill>
                  <a:srgbClr val="6D081F"/>
                </a:solidFill>
              </a:rPr>
              <a:t> </a:t>
            </a:r>
            <a:r>
              <a:rPr lang="en-US" dirty="0" smtClean="0"/>
              <a:t>of disabled persons into Ontario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2009033"/>
            <a:ext cx="8005762" cy="4308475"/>
          </a:xfrm>
        </p:spPr>
        <p:txBody>
          <a:bodyPr/>
          <a:lstStyle/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Have the daily routines of disabled students become more like the daily routines of non-disabled students over time?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Do disabled persons with PSE behave more like the general population than those without?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Is there a measurable economic benefit to disabled persons from PSE?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9406" y="14430"/>
            <a:ext cx="6122988" cy="944563"/>
          </a:xfrm>
        </p:spPr>
        <p:txBody>
          <a:bodyPr/>
          <a:lstStyle/>
          <a:p>
            <a:r>
              <a:rPr lang="en-US" dirty="0" smtClean="0"/>
              <a:t>Students with Disabilities:</a:t>
            </a:r>
            <a:br>
              <a:rPr lang="en-US" dirty="0" smtClean="0"/>
            </a:br>
            <a:r>
              <a:rPr lang="en-US" dirty="0" smtClean="0"/>
              <a:t>Postsecondary Policy in Ontario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70254"/>
              </p:ext>
            </p:extLst>
          </p:nvPr>
        </p:nvGraphicFramePr>
        <p:xfrm>
          <a:off x="389406" y="1945351"/>
          <a:ext cx="8153893" cy="475860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88606"/>
                <a:gridCol w="7065287"/>
              </a:tblGrid>
              <a:tr h="49692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Year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Development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4969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1988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alatino Linotype"/>
                          <a:cs typeface="Palatino Linotype"/>
                        </a:rPr>
                        <a:t>Welsey</a:t>
                      </a:r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 Report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4969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1989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Accessibility Fund for Students with Disabilities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6214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1999 – 2000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Human rights case</a:t>
                      </a:r>
                      <a:r>
                        <a:rPr lang="en-US" baseline="0" dirty="0" smtClean="0">
                          <a:latin typeface="Palatino Linotype"/>
                          <a:cs typeface="Palatino Linotype"/>
                        </a:rPr>
                        <a:t> law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4969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2003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Opportunity to Succeed – OHRC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4969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2004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Guidelines on</a:t>
                      </a:r>
                      <a:r>
                        <a:rPr lang="en-US" baseline="0" dirty="0" smtClean="0">
                          <a:latin typeface="Palatino Linotype"/>
                          <a:cs typeface="Palatino Linotype"/>
                        </a:rPr>
                        <a:t> Accessible Education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4969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2005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Accessibility for Ontarians</a:t>
                      </a:r>
                      <a:r>
                        <a:rPr lang="en-US" baseline="0" dirty="0" smtClean="0">
                          <a:latin typeface="Palatino Linotype"/>
                          <a:cs typeface="Palatino Linotype"/>
                        </a:rPr>
                        <a:t> with Disabilities Act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6214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2013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Policy on preventing discrimination based on mental health</a:t>
                      </a:r>
                      <a:r>
                        <a:rPr lang="en-US" baseline="0" dirty="0" smtClean="0">
                          <a:latin typeface="Palatino Linotype"/>
                          <a:cs typeface="Palatino Linotype"/>
                        </a:rPr>
                        <a:t> disabilities &amp; addictions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  <a:tr h="4969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2014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Accessibility Fund for Students with Disabilities - Review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Activity = Evaluative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Canada General Social Survey (GSS)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onducted annually since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1985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Daily time use data collected roughly every </a:t>
            </a:r>
            <a:r>
              <a:rPr lang="en-US" b="1" dirty="0" smtClean="0">
                <a:solidFill>
                  <a:srgbClr val="6D081F"/>
                </a:solidFill>
              </a:rPr>
              <a:t>5</a:t>
            </a:r>
            <a:r>
              <a:rPr lang="en-US" dirty="0" smtClean="0"/>
              <a:t> years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Yesterday diary &amp; demographic characteristics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Period studied: </a:t>
            </a:r>
            <a:r>
              <a:rPr lang="en-US" b="1" dirty="0" smtClean="0">
                <a:solidFill>
                  <a:srgbClr val="6D081F"/>
                </a:solidFill>
              </a:rPr>
              <a:t>1992 – 2010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Time budget = total time spent in activities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53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21" y="1729898"/>
            <a:ext cx="8545423" cy="2263546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2010 GSS </a:t>
            </a:r>
          </a:p>
          <a:p>
            <a:pPr marL="569913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dirty="0" smtClean="0"/>
              <a:t>estimates </a:t>
            </a:r>
            <a:r>
              <a:rPr lang="en-US" b="1" dirty="0" smtClean="0">
                <a:solidFill>
                  <a:srgbClr val="6D081F"/>
                </a:solidFill>
              </a:rPr>
              <a:t>110,100</a:t>
            </a:r>
            <a:r>
              <a:rPr lang="en-US" dirty="0" smtClean="0"/>
              <a:t> students with disabilities in Canada</a:t>
            </a:r>
          </a:p>
          <a:p>
            <a:pPr marL="569913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56,638 students with disabilities in 1992 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94% </a:t>
            </a:r>
            <a:r>
              <a:rPr lang="en-US" dirty="0" smtClean="0">
                <a:solidFill>
                  <a:srgbClr val="000000"/>
                </a:solidFill>
              </a:rPr>
              <a:t>increase in 18 years</a:t>
            </a:r>
          </a:p>
          <a:p>
            <a:pPr marL="569913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dirty="0" smtClean="0"/>
              <a:t>3.7% annual growth rate 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40% </a:t>
            </a:r>
            <a:r>
              <a:rPr lang="en-US" dirty="0" smtClean="0">
                <a:solidFill>
                  <a:srgbClr val="000000"/>
                </a:solidFill>
              </a:rPr>
              <a:t>larger than overall post-secondary rate (2.6%)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8148" y="4120341"/>
            <a:ext cx="8005762" cy="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62445"/>
              </p:ext>
            </p:extLst>
          </p:nvPr>
        </p:nvGraphicFramePr>
        <p:xfrm>
          <a:off x="568150" y="4303888"/>
          <a:ext cx="8005760" cy="22983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85406"/>
                <a:gridCol w="1146901"/>
                <a:gridCol w="2177774"/>
                <a:gridCol w="1495679"/>
              </a:tblGrid>
              <a:tr h="56722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Palatino Linotype"/>
                          <a:cs typeface="Palatino Linotype"/>
                        </a:rPr>
                        <a:t>2010 General Social Survey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7037">
                <a:tc>
                  <a:txBody>
                    <a:bodyPr/>
                    <a:lstStyle/>
                    <a:p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N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25 Years &amp; Older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Women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703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Disabled Students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110,101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49%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62%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703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11519D"/>
                          </a:solidFill>
                          <a:latin typeface="Palatino Linotype"/>
                          <a:cs typeface="Palatino Linotype"/>
                        </a:rPr>
                        <a:t>Non-Disabled Students</a:t>
                      </a:r>
                      <a:endParaRPr lang="en-US" sz="2000" b="1" dirty="0">
                        <a:solidFill>
                          <a:srgbClr val="11519D"/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1,366,383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29%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alatino Linotype"/>
                          <a:cs typeface="Palatino Linotype"/>
                        </a:rPr>
                        <a:t>54%</a:t>
                      </a:r>
                      <a:endParaRPr lang="en-US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0"/>
            <a:ext cx="6409282" cy="944387"/>
          </a:xfrm>
        </p:spPr>
        <p:txBody>
          <a:bodyPr/>
          <a:lstStyle/>
          <a:p>
            <a:r>
              <a:rPr lang="en-US" dirty="0" smtClean="0"/>
              <a:t>Disability and Postsecondary Education - Ontario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064467"/>
              </p:ext>
            </p:extLst>
          </p:nvPr>
        </p:nvGraphicFramePr>
        <p:xfrm>
          <a:off x="198417" y="2212464"/>
          <a:ext cx="8669608" cy="41328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02328"/>
                <a:gridCol w="1895344"/>
                <a:gridCol w="1768870"/>
                <a:gridCol w="1103066"/>
              </a:tblGrid>
              <a:tr h="44672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1992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2010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Change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6202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Total Population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7.6M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10.9M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43%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21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Ontarians</a:t>
                      </a:r>
                      <a:r>
                        <a:rPr lang="en-US" sz="2000" b="1" baseline="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 with Disabilities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1.3M (17%)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2.2M</a:t>
                      </a:r>
                      <a:r>
                        <a:rPr lang="en-US" sz="2000" baseline="0" dirty="0" smtClean="0">
                          <a:latin typeface="Palatino Linotype"/>
                          <a:cs typeface="Palatino Linotype"/>
                        </a:rPr>
                        <a:t> (21%)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68%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18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PSE with degree – all Ontarians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1.27M (18.7%)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5.76M( 54.7%)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353%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18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baseline="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Palatino Linotype"/>
                          <a:cs typeface="Palatino Linotype"/>
                        </a:rPr>
                        <a:t>PSE with degree – Ontarians with disabilities</a:t>
                      </a:r>
                      <a:endParaRPr lang="en-US" sz="20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Palatino Linotype"/>
                        <a:cs typeface="Palatino Linotype"/>
                      </a:endParaRPr>
                    </a:p>
                  </a:txBody>
                  <a:tcPr>
                    <a:lnR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152K(&lt; </a:t>
                      </a:r>
                      <a:r>
                        <a:rPr lang="en-US" sz="2000" baseline="0" dirty="0" smtClean="0">
                          <a:latin typeface="Palatino Linotype"/>
                          <a:cs typeface="Palatino Linotype"/>
                        </a:rPr>
                        <a:t>12%)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6D08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933K(43%)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Palatino Linotype"/>
                          <a:cs typeface="Palatino Linotype"/>
                        </a:rPr>
                        <a:t>514%</a:t>
                      </a:r>
                      <a:endParaRPr lang="en-US" sz="2000" dirty="0">
                        <a:latin typeface="Palatino Linotype"/>
                        <a:cs typeface="Palatino Linotype"/>
                      </a:endParaRPr>
                    </a:p>
                  </a:txBody>
                  <a:tcPr>
                    <a:lnL w="12700" cap="flat" cmpd="sng" algn="ctr">
                      <a:solidFill>
                        <a:srgbClr val="910A2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een's PPT template 2011">
  <a:themeElements>
    <a:clrScheme name="Queen's triclour">
      <a:dk1>
        <a:sysClr val="windowText" lastClr="000000"/>
      </a:dk1>
      <a:lt1>
        <a:sysClr val="window" lastClr="FFFFFF"/>
      </a:lt1>
      <a:dk2>
        <a:srgbClr val="061D38"/>
      </a:dk2>
      <a:lt2>
        <a:srgbClr val="FFFFFF"/>
      </a:lt2>
      <a:accent1>
        <a:srgbClr val="910A29"/>
      </a:accent1>
      <a:accent2>
        <a:srgbClr val="F1AB1F"/>
      </a:accent2>
      <a:accent3>
        <a:srgbClr val="061D38"/>
      </a:accent3>
      <a:accent4>
        <a:srgbClr val="CDCDCD"/>
      </a:accent4>
      <a:accent5>
        <a:srgbClr val="7E7E7E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Queen's PPT template 2011.thmx</Template>
  <TotalTime>4641</TotalTime>
  <Words>1863</Words>
  <Application>Microsoft Office PowerPoint</Application>
  <PresentationFormat>On-screen Show (4:3)</PresentationFormat>
  <Paragraphs>327</Paragraphs>
  <Slides>21</Slides>
  <Notes>17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Palatino Linotype</vt:lpstr>
      <vt:lpstr>Wingdings</vt:lpstr>
      <vt:lpstr>Queen's PPT template 2011</vt:lpstr>
      <vt:lpstr>Does higher education support the integration of people with disabilities in Canadian society? </vt:lpstr>
      <vt:lpstr>Funding Acknowledgement</vt:lpstr>
      <vt:lpstr>Session Overview</vt:lpstr>
      <vt:lpstr>Project Aim:</vt:lpstr>
      <vt:lpstr>Research Questions</vt:lpstr>
      <vt:lpstr>Students with Disabilities: Postsecondary Policy in Ontario</vt:lpstr>
      <vt:lpstr>Daily Activity = Evaluative Tool</vt:lpstr>
      <vt:lpstr>Demographics</vt:lpstr>
      <vt:lpstr>Disability and Postsecondary Education - Ontario</vt:lpstr>
      <vt:lpstr>Analysis</vt:lpstr>
      <vt:lpstr>Analysis</vt:lpstr>
      <vt:lpstr>Analysis</vt:lpstr>
      <vt:lpstr>Time Budget Snapshot – 2010 Time Spent in Minutes</vt:lpstr>
      <vt:lpstr>Time budget analysis: 1992 – 2010 </vt:lpstr>
      <vt:lpstr>Activity Sequence Analysis: 1992 - 2010 </vt:lpstr>
      <vt:lpstr>Influence of PSE: Time use and daily activity</vt:lpstr>
      <vt:lpstr>PSE and Economics Impacts: Ontario 2010</vt:lpstr>
      <vt:lpstr>Non-employment benefits of PSE</vt:lpstr>
      <vt:lpstr>Evaluating disability accommodation policy </vt:lpstr>
      <vt:lpstr>Concluding Remarks</vt:lpstr>
      <vt:lpstr>References</vt:lpstr>
    </vt:vector>
  </TitlesOfParts>
  <Manager/>
  <Company>Queen's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Jeanette Parsons</dc:creator>
  <cp:keywords/>
  <dc:description/>
  <cp:lastModifiedBy>Lynn Roberts</cp:lastModifiedBy>
  <cp:revision>82</cp:revision>
  <dcterms:created xsi:type="dcterms:W3CDTF">2011-07-05T18:52:53Z</dcterms:created>
  <dcterms:modified xsi:type="dcterms:W3CDTF">2015-07-30T14:38:39Z</dcterms:modified>
  <cp:category/>
</cp:coreProperties>
</file>